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6" r:id="rId2"/>
    <p:sldId id="258" r:id="rId3"/>
    <p:sldId id="259" r:id="rId4"/>
    <p:sldId id="266" r:id="rId5"/>
    <p:sldId id="264" r:id="rId6"/>
    <p:sldId id="265" r:id="rId7"/>
    <p:sldId id="260" r:id="rId8"/>
    <p:sldId id="261" r:id="rId9"/>
    <p:sldId id="262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0000"/>
    <a:srgbClr val="2B2801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5" autoAdjust="0"/>
    <p:restoredTop sz="86397" autoAdjust="0"/>
  </p:normalViewPr>
  <p:slideViewPr>
    <p:cSldViewPr>
      <p:cViewPr varScale="1">
        <p:scale>
          <a:sx n="114" d="100"/>
          <a:sy n="114" d="100"/>
        </p:scale>
        <p:origin x="-124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8E4A65-A2D7-4965-BCFD-B2102AA8968D}" type="datetimeFigureOut">
              <a:rPr lang="cs-CZ"/>
              <a:pPr>
                <a:defRPr/>
              </a:pPr>
              <a:t>7.6.2010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5F4BEC-D562-43C4-9AA7-A5659AE4AF5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cs-CZ" dirty="0">
                <a:cs typeface="+mn-cs"/>
              </a:endParaRPr>
            </a:p>
          </p:txBody>
        </p:sp>
      </p:grpSp>
      <p:sp>
        <p:nvSpPr>
          <p:cNvPr id="194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A71E-9C22-4CD7-9251-9EC1414E3D2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F042-FD38-4896-8EFA-8C5B80AAA0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B9F96-6CE7-4539-B4E7-AEB27F4A69D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CDFCA-AD7D-4DF5-A15B-BF36E05018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C3B23-6BFF-4621-A6D0-664BF01A89F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39E4-14EB-457D-8078-4F165117838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7F9-0E1B-43C0-A7AD-85ED1965FBD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462C6-4167-434B-83B1-B9727D895E0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48117-08C6-4624-8C2F-0DE75BE267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B05A1-CA58-4B29-A056-299C70A326F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604E9-47BD-4B07-B442-C46F05AF3A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A76A6-6812-46B7-85F1-BC7D6D158A0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C0225-C499-4661-A0B6-AA2CA025E1A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843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cs-CZ" dirty="0">
                <a:cs typeface="+mn-cs"/>
              </a:endParaRPr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cs-CZ" dirty="0">
                <a:cs typeface="+mn-cs"/>
              </a:endParaRPr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42920CB-A7AC-4798-95D3-0F20612EC3A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844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844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-214313" y="-681038"/>
            <a:ext cx="9358313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857224" y="2357430"/>
            <a:ext cx="6994222" cy="923330"/>
          </a:xfrm>
          <a:prstGeom prst="rect">
            <a:avLst/>
          </a:prstGeom>
          <a:noFill/>
          <a:effectLst>
            <a:outerShdw blurRad="12700" dir="7800000" algn="ctr" rotWithShape="0">
              <a:srgbClr val="000000">
                <a:alpha val="90000"/>
              </a:srgbClr>
            </a:outerShdw>
          </a:effectLst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cs-CZ" sz="5400" b="1" dirty="0" smtClean="0">
                <a:ln w="17780" cmpd="sng">
                  <a:solidFill>
                    <a:schemeClr val="accent4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Kružnice, kruh, koule</a:t>
            </a:r>
            <a:endParaRPr lang="cs-CZ" sz="5400" b="1" dirty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-214313" y="-681038"/>
            <a:ext cx="9358313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17"/>
          <p:cNvSpPr txBox="1">
            <a:spLocks noChangeArrowheads="1"/>
          </p:cNvSpPr>
          <p:nvPr/>
        </p:nvSpPr>
        <p:spPr bwMode="auto">
          <a:xfrm>
            <a:off x="395288" y="285273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Velocipéd</a:t>
            </a:r>
          </a:p>
        </p:txBody>
      </p:sp>
      <p:pic>
        <p:nvPicPr>
          <p:cNvPr id="2357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00438"/>
            <a:ext cx="2895600" cy="311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74" name="Picture 2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lum bright="4000"/>
          </a:blip>
          <a:srcRect/>
          <a:stretch>
            <a:fillRect/>
          </a:stretch>
        </p:blipFill>
        <p:spPr>
          <a:xfrm>
            <a:off x="5940425" y="1268413"/>
            <a:ext cx="1254125" cy="1152525"/>
          </a:xfrm>
          <a:noFill/>
        </p:spPr>
      </p:pic>
      <p:sp>
        <p:nvSpPr>
          <p:cNvPr id="12298" name="TextovéPole 9"/>
          <p:cNvSpPr txBox="1">
            <a:spLocks noChangeArrowheads="1"/>
          </p:cNvSpPr>
          <p:nvPr/>
        </p:nvSpPr>
        <p:spPr bwMode="auto">
          <a:xfrm>
            <a:off x="5929313" y="242887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accent4">
                    <a:lumMod val="10000"/>
                  </a:schemeClr>
                </a:solidFill>
              </a:rPr>
              <a:t>Staré dřevěné kolo</a:t>
            </a:r>
          </a:p>
        </p:txBody>
      </p:sp>
      <p:sp>
        <p:nvSpPr>
          <p:cNvPr id="2" name="TextovéPole 10"/>
          <p:cNvSpPr txBox="1">
            <a:spLocks noChangeArrowheads="1"/>
          </p:cNvSpPr>
          <p:nvPr/>
        </p:nvSpPr>
        <p:spPr bwMode="auto">
          <a:xfrm>
            <a:off x="7929563" y="5143500"/>
            <a:ext cx="1357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Ozubené kolo</a:t>
            </a:r>
          </a:p>
        </p:txBody>
      </p:sp>
      <p:pic>
        <p:nvPicPr>
          <p:cNvPr id="12300" name="Picture 14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4149725"/>
            <a:ext cx="2211388" cy="2098675"/>
          </a:xfrm>
          <a:noFill/>
        </p:spPr>
      </p:pic>
      <p:sp>
        <p:nvSpPr>
          <p:cNvPr id="12299" name="TextovéPole 11"/>
          <p:cNvSpPr txBox="1">
            <a:spLocks noChangeArrowheads="1"/>
          </p:cNvSpPr>
          <p:nvPr/>
        </p:nvSpPr>
        <p:spPr bwMode="auto">
          <a:xfrm>
            <a:off x="2714625" y="5214938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Moderní pneumatika</a:t>
            </a:r>
          </a:p>
        </p:txBody>
      </p:sp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30956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-214313" y="-681038"/>
            <a:ext cx="9358313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57188" y="-285750"/>
            <a:ext cx="8385175" cy="1431925"/>
          </a:xfrm>
        </p:spPr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FF00"/>
                </a:solidFill>
              </a:rPr>
              <a:t>Mlýnské kolo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14375" y="1000108"/>
            <a:ext cx="8007350" cy="4191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Nejstarší zmínka  o vodním mlýnu je z roku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1931.</a:t>
            </a:r>
            <a:endParaRPr lang="cs-CZ" sz="2400" b="1" kern="1200" dirty="0" smtClean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cs-CZ" sz="2400" b="1" kern="1200" dirty="0" smtClean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Je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jedním z nejstarších zařízení k získání energie proudící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vody.</a:t>
            </a:r>
            <a:endParaRPr lang="cs-CZ" sz="2400" b="1" kern="1200" dirty="0" smtClean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cs-CZ" sz="2400" b="1" kern="1200" dirty="0" smtClean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Bylo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široce využíváno ve starověku,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středověku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i na počátku novověku, a to především pro pohon vodních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mlýnů.</a:t>
            </a:r>
            <a:endParaRPr lang="cs-CZ" sz="2400" b="1" kern="1200" dirty="0" smtClean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cs-CZ" sz="2400" b="1" kern="1200" dirty="0" smtClean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Vodní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kolo bývá obvykle vyrobeno z dubového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dřeva,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po obvodu má řadu dřevěných lopatek nebo kapes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643446"/>
            <a:ext cx="2357454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8" name="TextovéPole 10"/>
          <p:cNvSpPr txBox="1">
            <a:spLocks noChangeArrowheads="1"/>
          </p:cNvSpPr>
          <p:nvPr/>
        </p:nvSpPr>
        <p:spPr bwMode="auto">
          <a:xfrm>
            <a:off x="2500298" y="5715016"/>
            <a:ext cx="2786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/>
              <a:t>Ukázka mlýnského kola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-214313" y="-681038"/>
            <a:ext cx="9358313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FF00"/>
                </a:solidFill>
              </a:rPr>
              <a:t>Závěr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Jak </a:t>
            </a:r>
            <a:r>
              <a:rPr lang="cs-CZ" sz="2400" dirty="0" smtClean="0"/>
              <a:t>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jste mohli vidět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, využití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kruhu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, kružnice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a koule má velice široké uplatnění v každé lidské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činnosti.</a:t>
            </a:r>
            <a:endParaRPr lang="cs-CZ" sz="2400" b="1" kern="1200" dirty="0" smtClean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13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88" y="285750"/>
            <a:ext cx="8385175" cy="1431925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Kruh, </a:t>
            </a:r>
            <a:r>
              <a:rPr lang="cs-CZ" dirty="0" smtClean="0">
                <a:solidFill>
                  <a:srgbClr val="FFFF00"/>
                </a:solidFill>
              </a:rPr>
              <a:t>kružnice</a:t>
            </a:r>
            <a:endParaRPr lang="cs-CZ" dirty="0" smtClean="0">
              <a:solidFill>
                <a:srgbClr val="FFFF00"/>
              </a:solidFill>
            </a:endParaRPr>
          </a:p>
        </p:txBody>
      </p:sp>
      <p:sp>
        <p:nvSpPr>
          <p:cNvPr id="9229" name="Rectangle 1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216525" y="3714750"/>
            <a:ext cx="3927475" cy="4191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Obsah kruhu</a:t>
            </a:r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   </a:t>
            </a:r>
            <a:r>
              <a:rPr lang="cs-CZ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S=π · r²</a:t>
            </a:r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/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Obvod kruhu a     kružnice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cs-CZ" sz="2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o</a:t>
            </a:r>
            <a:r>
              <a:rPr lang="cs-CZ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= 2 · </a:t>
            </a:r>
            <a:r>
              <a:rPr lang="cs-CZ" sz="2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π</a:t>
            </a:r>
            <a:r>
              <a:rPr lang="cs-CZ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· </a:t>
            </a:r>
            <a:r>
              <a:rPr lang="cs-CZ" sz="2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r</a:t>
            </a:r>
            <a:r>
              <a:rPr lang="cs-CZ" sz="2800" b="1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sz="2800" b="1" smtClean="0"/>
          </a:p>
        </p:txBody>
      </p:sp>
      <p:pic>
        <p:nvPicPr>
          <p:cNvPr id="6153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31764" y="3714750"/>
            <a:ext cx="2997398" cy="2808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23850" y="1412875"/>
            <a:ext cx="8424863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Kružnice je množina všech bodů v rovině. Která leží ve stejné                 vzdálenosti,označované jako poloměr,od pevně daného bodu</a:t>
            </a:r>
            <a:r>
              <a:rPr lang="cs-CZ" sz="2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zvaného </a:t>
            </a:r>
            <a:r>
              <a:rPr lang="cs-CZ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střed S.</a:t>
            </a:r>
          </a:p>
          <a:p>
            <a:pPr>
              <a:spcBef>
                <a:spcPct val="50000"/>
              </a:spcBef>
            </a:pPr>
            <a:r>
              <a:rPr lang="cs-CZ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 kružnicí úzce souvisí i termín kruh</a:t>
            </a:r>
            <a:r>
              <a:rPr lang="cs-CZ" sz="2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 což </a:t>
            </a:r>
            <a:r>
              <a:rPr lang="cs-CZ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je množina bodů složená z kružnice </a:t>
            </a:r>
            <a:r>
              <a:rPr lang="cs-CZ" sz="2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 </a:t>
            </a:r>
            <a:r>
              <a:rPr lang="cs-CZ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jejího </a:t>
            </a:r>
            <a:r>
              <a:rPr lang="cs-CZ" sz="2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vnitřního prostoru</a:t>
            </a:r>
            <a:r>
              <a:rPr lang="cs-CZ" dirty="0">
                <a:solidFill>
                  <a:srgbClr val="FFC000"/>
                </a:solidFill>
                <a:latin typeface="Trebuchet MS" pitchFamily="34" charset="0"/>
              </a:rPr>
              <a:t>.</a:t>
            </a:r>
            <a:r>
              <a:rPr lang="cs-CZ" dirty="0" smtClean="0"/>
              <a:t>                             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-214313" y="-681038"/>
            <a:ext cx="9358313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Koule</a:t>
            </a:r>
          </a:p>
        </p:txBody>
      </p:sp>
      <p:sp>
        <p:nvSpPr>
          <p:cNvPr id="13317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6488" y="1905000"/>
            <a:ext cx="3929062" cy="4191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Objem koule</a:t>
            </a:r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-</a:t>
            </a: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solidFill>
                <a:srgbClr val="000000"/>
              </a:solidFill>
              <a:effectLst/>
            </a:endParaRPr>
          </a:p>
          <a:p>
            <a:pPr eaLnBrk="1" hangingPunct="1"/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Povrch koule-           S = 4· π· r²  </a:t>
            </a:r>
            <a:endParaRPr lang="cs-CZ" sz="2800" smtClean="0">
              <a:solidFill>
                <a:srgbClr val="000000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sz="2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030" name="Text Box 19"/>
          <p:cNvSpPr txBox="1">
            <a:spLocks noChangeArrowheads="1"/>
          </p:cNvSpPr>
          <p:nvPr/>
        </p:nvSpPr>
        <p:spPr bwMode="auto">
          <a:xfrm>
            <a:off x="179388" y="1412875"/>
            <a:ext cx="4356100" cy="22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cs-CZ" sz="2400" b="1" dirty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</a:rPr>
              <a:t>Koule je souměrná podle středu a každá rovina, která prochází středem S, rozdělí kouli na dvě stejné části. Je dokonale symetrická. </a:t>
            </a:r>
            <a:r>
              <a:rPr lang="cs-CZ" sz="2400" b="1" dirty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</a:rPr>
              <a:t>Koule vzniká otáčením kruhu kolem </a:t>
            </a:r>
            <a:r>
              <a:rPr lang="cs-CZ" sz="2400" b="1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</a:rPr>
              <a:t>své osy.</a:t>
            </a:r>
            <a:endParaRPr lang="cs-CZ" sz="2400" b="1" dirty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</a:endParaRPr>
          </a:p>
        </p:txBody>
      </p:sp>
      <p:sp>
        <p:nvSpPr>
          <p:cNvPr id="1031" name="Rectangle 21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03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033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03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sp>
        <p:nvSpPr>
          <p:cNvPr id="1035" name="Rectangle 37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cs-CZ"/>
          </a:p>
        </p:txBody>
      </p:sp>
      <p:pic>
        <p:nvPicPr>
          <p:cNvPr id="1038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2503" y="3933825"/>
            <a:ext cx="3215532" cy="2667000"/>
          </a:xfrm>
          <a:effectLst>
            <a:softEdge rad="112500"/>
          </a:effectLst>
        </p:spPr>
      </p:pic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5273675" y="2492375"/>
          <a:ext cx="1790700" cy="812800"/>
        </p:xfrm>
        <a:graphic>
          <a:graphicData uri="http://schemas.openxmlformats.org/presentationml/2006/ole">
            <p:oleObj spid="_x0000_s1026" name="Rovnica" r:id="rId5" imgW="1790640" imgH="81252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-214313" y="-681038"/>
            <a:ext cx="9358313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FF00"/>
                </a:solidFill>
              </a:rPr>
              <a:t>Míčové hry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6" name="Zástupný symbol pro obsah 5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412875"/>
            <a:ext cx="8491538" cy="4591050"/>
          </a:xfr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164819"/>
            <a:ext cx="1928798" cy="173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714752"/>
            <a:ext cx="2314925" cy="216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7286" y="2789232"/>
            <a:ext cx="3000364" cy="311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2" name="TextovéPole 7"/>
          <p:cNvSpPr txBox="1">
            <a:spLocks noChangeArrowheads="1"/>
          </p:cNvSpPr>
          <p:nvPr/>
        </p:nvSpPr>
        <p:spPr bwMode="auto">
          <a:xfrm>
            <a:off x="1000125" y="6072188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Florbalový míček</a:t>
            </a:r>
          </a:p>
        </p:txBody>
      </p:sp>
      <p:sp>
        <p:nvSpPr>
          <p:cNvPr id="6153" name="TextovéPole 8"/>
          <p:cNvSpPr txBox="1">
            <a:spLocks noChangeArrowheads="1"/>
          </p:cNvSpPr>
          <p:nvPr/>
        </p:nvSpPr>
        <p:spPr bwMode="auto">
          <a:xfrm>
            <a:off x="4000500" y="5929313"/>
            <a:ext cx="164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Baseballový míček</a:t>
            </a:r>
          </a:p>
        </p:txBody>
      </p:sp>
      <p:sp>
        <p:nvSpPr>
          <p:cNvPr id="6154" name="TextovéPole 9"/>
          <p:cNvSpPr txBox="1">
            <a:spLocks noChangeArrowheads="1"/>
          </p:cNvSpPr>
          <p:nvPr/>
        </p:nvSpPr>
        <p:spPr bwMode="auto">
          <a:xfrm>
            <a:off x="6786563" y="5857875"/>
            <a:ext cx="1500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Volejbalový míč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-214313" y="-681038"/>
            <a:ext cx="9358313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rgbClr val="FFFF00"/>
                </a:solidFill>
              </a:rPr>
              <a:t>Slunce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536575" y="1878013"/>
            <a:ext cx="8007350" cy="4190999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Je téměř dokonalá koule, bez které by asi těžko existoval život.</a:t>
            </a:r>
          </a:p>
          <a:p>
            <a:pPr>
              <a:spcBef>
                <a:spcPct val="0"/>
              </a:spcBef>
              <a:defRPr/>
            </a:pPr>
            <a:r>
              <a:rPr lang="pl-PL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Je to nejjasnější těleso na obloze.</a:t>
            </a:r>
            <a:endParaRPr lang="cs-CZ" sz="2400" b="1" kern="1200" dirty="0" smtClean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Slunce je staré přibližně 4,6 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miliardy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let.</a:t>
            </a:r>
            <a:endParaRPr lang="cs-CZ" sz="2400" b="1" kern="1200" dirty="0" smtClean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Slunce je hvězda nejbližší k Zemi, jejíž povrch zásobuje teplem a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světlem.</a:t>
            </a:r>
            <a:endParaRPr lang="cs-CZ" sz="2400" b="1" kern="1200" dirty="0" smtClean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Průměr Slunce je zhruba 1 400 000 km, což činí asi 109 průměrů Země.</a:t>
            </a:r>
          </a:p>
          <a:p>
            <a:pPr>
              <a:spcBef>
                <a:spcPct val="0"/>
              </a:spcBef>
              <a:defRPr/>
            </a:pP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Vědci odhadují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, že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bude svítit ještě asi 5 až 7 miliard  let.</a:t>
            </a:r>
            <a:endParaRPr lang="cs-CZ" sz="2400" b="1" kern="1200" dirty="0" smtClean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  <a:cs typeface="Arial" charset="0"/>
            </a:endParaRPr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-214313" y="-681038"/>
            <a:ext cx="9358313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642918"/>
            <a:ext cx="5357850" cy="4905380"/>
          </a:xfrm>
          <a:effectLst>
            <a:softEdge rad="112500"/>
          </a:effectLst>
        </p:spPr>
      </p:pic>
      <p:sp>
        <p:nvSpPr>
          <p:cNvPr id="8197" name="TextovéPole 9"/>
          <p:cNvSpPr txBox="1">
            <a:spLocks noChangeArrowheads="1"/>
          </p:cNvSpPr>
          <p:nvPr/>
        </p:nvSpPr>
        <p:spPr bwMode="auto">
          <a:xfrm>
            <a:off x="971550" y="5589588"/>
            <a:ext cx="32146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Zatmění Slunce.</a:t>
            </a:r>
          </a:p>
          <a:p>
            <a:pPr algn="ctr"/>
            <a:r>
              <a:rPr lang="pl-PL"/>
              <a:t>Fotografie je pořízena z území Francie.</a:t>
            </a:r>
            <a:endParaRPr lang="cs-CZ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197" y="3216269"/>
            <a:ext cx="2514600" cy="231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6516688" y="5589588"/>
            <a:ext cx="157162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cs-CZ"/>
              <a:t>Sluneční erupce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-214313" y="-681038"/>
            <a:ext cx="9358313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Tajemné kruhy v přírodě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428868"/>
            <a:ext cx="6740525" cy="3971925"/>
          </a:xfrm>
          <a:effectLst>
            <a:softEdge rad="112500"/>
          </a:effectLst>
        </p:spPr>
      </p:pic>
      <p:sp>
        <p:nvSpPr>
          <p:cNvPr id="9221" name="TextovéPole 4"/>
          <p:cNvSpPr txBox="1">
            <a:spLocks noChangeArrowheads="1"/>
          </p:cNvSpPr>
          <p:nvPr/>
        </p:nvSpPr>
        <p:spPr bwMode="auto">
          <a:xfrm>
            <a:off x="7072313" y="3929063"/>
            <a:ext cx="1714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>
                <a:solidFill>
                  <a:srgbClr val="000000"/>
                </a:solidFill>
              </a:rPr>
              <a:t>Záhadný obraz v obilí</a:t>
            </a:r>
          </a:p>
        </p:txBody>
      </p:sp>
      <p:sp>
        <p:nvSpPr>
          <p:cNvPr id="9222" name="Šipka doprava 5"/>
          <p:cNvSpPr>
            <a:spLocks noChangeArrowheads="1"/>
          </p:cNvSpPr>
          <p:nvPr/>
        </p:nvSpPr>
        <p:spPr bwMode="auto">
          <a:xfrm rot="10800000">
            <a:off x="6804025" y="4292600"/>
            <a:ext cx="500063" cy="271463"/>
          </a:xfrm>
          <a:prstGeom prst="rightArrow">
            <a:avLst>
              <a:gd name="adj1" fmla="val 50000"/>
              <a:gd name="adj2" fmla="val 8926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>
              <a:spcBef>
                <a:spcPct val="50000"/>
              </a:spcBef>
            </a:pPr>
            <a:endParaRPr lang="cs-CZ" sz="200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-214313" y="-681038"/>
            <a:ext cx="9358313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763" y="2284411"/>
            <a:ext cx="369094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0051" y="1345785"/>
            <a:ext cx="3636962" cy="3210755"/>
          </a:xfrm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5292725" y="5589588"/>
            <a:ext cx="2286000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cs-CZ"/>
              <a:t>Kruhy na hladině</a:t>
            </a:r>
          </a:p>
        </p:txBody>
      </p:sp>
      <p:sp>
        <p:nvSpPr>
          <p:cNvPr id="10247" name="TextovéPole 6"/>
          <p:cNvSpPr txBox="1">
            <a:spLocks noChangeArrowheads="1"/>
          </p:cNvSpPr>
          <p:nvPr/>
        </p:nvSpPr>
        <p:spPr bwMode="auto">
          <a:xfrm>
            <a:off x="971550" y="4508500"/>
            <a:ext cx="2071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Kapky vody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-214313" y="-681038"/>
            <a:ext cx="9358313" cy="75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-214313"/>
            <a:ext cx="8385175" cy="1431926"/>
          </a:xfrm>
        </p:spPr>
        <p:txBody>
          <a:bodyPr/>
          <a:lstStyle/>
          <a:p>
            <a:pPr algn="ctr"/>
            <a:r>
              <a:rPr lang="cs-CZ" smtClean="0">
                <a:solidFill>
                  <a:srgbClr val="FFFF00"/>
                </a:solidFill>
                <a:effectLst/>
              </a:rPr>
              <a:t>Historie kola</a:t>
            </a:r>
          </a:p>
        </p:txBody>
      </p:sp>
      <p:sp>
        <p:nvSpPr>
          <p:cNvPr id="1126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0263" y="1428736"/>
            <a:ext cx="8007350" cy="41910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Kolo mělo velký význam v rozvoji pozemní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dopravy. Kolem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roku 3200 př.n.l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. </a:t>
            </a:r>
            <a:r>
              <a:rPr lang="cs-CZ" sz="2400" b="1" kern="1200" dirty="0" err="1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mezopotámci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upravili kolo s plným diskem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, vyrobené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spojením tří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prken pro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použití u jednoduchých vozů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. Počátek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používání paprskových kol se datuje kolem roku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2000 př.n.l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. </a:t>
            </a:r>
            <a:endParaRPr lang="cs-CZ" sz="2400" b="1" kern="1200" dirty="0" smtClean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cs-CZ" sz="2400" b="1" kern="1200" dirty="0" smtClean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O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dvě století  později je použili Chetité u svých bojových vozů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. Jízda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na takových vozech se jistě nedá srovnat  s jízdou v dnešních automobilech. </a:t>
            </a:r>
            <a:endParaRPr lang="cs-CZ" sz="2400" b="1" kern="1200" dirty="0" smtClean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cs-CZ" sz="2400" b="1" kern="1200" dirty="0" smtClean="0">
              <a:ln w="3175">
                <a:solidFill>
                  <a:schemeClr val="accent4">
                    <a:lumMod val="10000"/>
                  </a:schemeClr>
                </a:solidFill>
              </a:ln>
              <a:solidFill>
                <a:srgbClr val="FFC000"/>
              </a:solidFill>
              <a:effectLst>
                <a:outerShdw blurRad="1219200" sx="1000" sy="1000" algn="ctr" rotWithShape="0">
                  <a:schemeClr val="accent4">
                    <a:lumMod val="10000"/>
                  </a:schemeClr>
                </a:outerShdw>
              </a:effectLst>
              <a:latin typeface="Trebuchet MS" pitchFamily="34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Pan 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John </a:t>
            </a:r>
            <a:r>
              <a:rPr lang="cs-CZ" sz="2400" b="1" kern="1200" dirty="0" err="1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Boyd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cs-CZ" sz="2400" b="1" kern="1200" dirty="0" err="1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Dunlop</a:t>
            </a:r>
            <a:r>
              <a:rPr lang="cs-CZ" sz="2400" b="1" kern="1200" dirty="0" smtClean="0">
                <a:ln w="3175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outerShdw blurRad="1219200" sx="1000" sy="1000" algn="ctr" rotWithShape="0">
                    <a:schemeClr val="accent4">
                      <a:lumMod val="10000"/>
                    </a:schemeClr>
                  </a:outerShdw>
                </a:effectLst>
                <a:latin typeface="Trebuchet MS" pitchFamily="34" charset="0"/>
                <a:cs typeface="Arial" charset="0"/>
              </a:rPr>
              <a:t> roku 1887 určitě udělal jízdu pohodlnější svým vynálezem pneumatiky.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theme/theme1.xml><?xml version="1.0" encoding="utf-8"?>
<a:theme xmlns:a="http://schemas.openxmlformats.org/drawingml/2006/main" name="Vrstvy skla">
  <a:themeElements>
    <a:clrScheme name="Vrstvy s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1221</TotalTime>
  <Words>348</Words>
  <Application>Microsoft Office PowerPoint</Application>
  <PresentationFormat>Předvádění na obrazovce (4:3)</PresentationFormat>
  <Paragraphs>53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Wingdings</vt:lpstr>
      <vt:lpstr>Calibri</vt:lpstr>
      <vt:lpstr>Trebuchet MS</vt:lpstr>
      <vt:lpstr>Vrstvy skla</vt:lpstr>
      <vt:lpstr>Microsoft Equation 3.0</vt:lpstr>
      <vt:lpstr>Snímek 1</vt:lpstr>
      <vt:lpstr>Kruh, kružnice</vt:lpstr>
      <vt:lpstr>Koule</vt:lpstr>
      <vt:lpstr>Míčové hry</vt:lpstr>
      <vt:lpstr>Slunce</vt:lpstr>
      <vt:lpstr>Snímek 6</vt:lpstr>
      <vt:lpstr>Tajemné kruhy v přírodě</vt:lpstr>
      <vt:lpstr>Snímek 8</vt:lpstr>
      <vt:lpstr>Historie kola</vt:lpstr>
      <vt:lpstr>Snímek 10</vt:lpstr>
      <vt:lpstr>Mlýnské kolo</vt:lpstr>
      <vt:lpstr>Závěr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KRUŽNICE,KRUH,KOULE</dc:title>
  <dc:creator>user</dc:creator>
  <cp:lastModifiedBy>win</cp:lastModifiedBy>
  <cp:revision>107</cp:revision>
  <dcterms:created xsi:type="dcterms:W3CDTF">2009-10-13T06:16:37Z</dcterms:created>
  <dcterms:modified xsi:type="dcterms:W3CDTF">2010-06-07T16:34:24Z</dcterms:modified>
</cp:coreProperties>
</file>